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ajd tytułowy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i tekst pionowy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pionowy i teks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ajd tytułowy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i zawartość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główek sekcji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wa elementy zawartości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ównanie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lko tytuł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6" name="Shape 12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usty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awartość z podpisem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i zawartość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raz z podpisem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2" name="Shape 14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i tekst pionowy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pionowy i teks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główek sekcji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  <a:defRPr b="1" i="0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wa elementy zawartości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ównanie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lko tytuł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usty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awartość z podpisem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1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raz z podpisem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1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0B-gVUfZ9-sbIVVZHNkhyMGJWZE5SY1ZzN2ptbGhYU0ZkTXVn/vie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Relationship Id="rId4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oLI7Co2tVyGNkzux9vnCNYeKD_H2Zj9e/view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drive.google.com/file/d/1x9crCwPlsTMey-qH83iG9TlKCiQWLhY0/view" TargetMode="External"/><Relationship Id="rId4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akacje.tanie-loty.pl/hotele/hiszpania/majorka/porto-cristo/esnautico-suites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itaka.pl/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ctrTitle"/>
          </p:nvPr>
        </p:nvSpPr>
        <p:spPr>
          <a:xfrm>
            <a:off x="3995936" y="2852937"/>
            <a:ext cx="4892080" cy="1368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r>
              <a:rPr b="1" i="0" lang="pl-PL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Projekt i wykonanie automatycznych testów funkcjonalnych wybranej aplikacji przy pomocy narzędzia Robot Framework </a:t>
            </a:r>
            <a:endParaRPr b="1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4" name="Shape 164"/>
          <p:cNvSpPr txBox="1"/>
          <p:nvPr>
            <p:ph idx="1" type="subTitle"/>
          </p:nvPr>
        </p:nvSpPr>
        <p:spPr>
          <a:xfrm>
            <a:off x="4067944" y="4221088"/>
            <a:ext cx="4608512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b="0" i="0" lang="pl-PL" sz="14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Dorota Dragan, Joanna Kielas,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b="0" i="0" lang="pl-PL" sz="14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Małgorzata Mańka, Justyna Wołowiec-Skowrońska </a:t>
            </a:r>
            <a:endParaRPr b="0" i="0" sz="1400" u="none" cap="none" strike="noStrike">
              <a:solidFill>
                <a:srgbClr val="D8D8D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4860032" y="5013176"/>
            <a:ext cx="2984376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b="0" i="0" lang="pl-PL" sz="1400" u="none" cap="none" strike="noStrike">
                <a:solidFill>
                  <a:srgbClr val="D8D8D8"/>
                </a:solidFill>
                <a:latin typeface="Trebuchet MS"/>
                <a:ea typeface="Trebuchet MS"/>
                <a:cs typeface="Trebuchet MS"/>
                <a:sym typeface="Trebuchet MS"/>
              </a:rPr>
              <a:t>Promotor Maciej Chmielarz</a:t>
            </a:r>
            <a:endParaRPr b="0" i="0" sz="1400" u="none" cap="none" strike="noStrike">
              <a:solidFill>
                <a:srgbClr val="D8D8D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457200" y="2220525"/>
            <a:ext cx="8229600" cy="3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-"/>
            </a:pPr>
            <a:r>
              <a:rPr i="0" lang="pl-PL" sz="1800" u="none" cap="none" strike="noStrike">
                <a:solidFill>
                  <a:srgbClr val="444444"/>
                </a:solidFill>
                <a:highlight>
                  <a:schemeClr val="lt1"/>
                </a:highlight>
              </a:rPr>
              <a:t>Technika polegająca na tworzeniu słów kluczowych użytkownika</a:t>
            </a:r>
            <a:endParaRPr sz="1800"/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-"/>
            </a:pPr>
            <a:r>
              <a:rPr i="0" lang="pl-PL" sz="1800" u="none" cap="none" strike="noStrike">
                <a:solidFill>
                  <a:srgbClr val="444444"/>
                </a:solidFill>
                <a:highlight>
                  <a:schemeClr val="lt1"/>
                </a:highlight>
              </a:rPr>
              <a:t>Użytkownik sam definiuje słowa kluczowe (keyword) </a:t>
            </a:r>
            <a:endParaRPr sz="1800"/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-"/>
            </a:pPr>
            <a:r>
              <a:rPr i="0" lang="pl-PL" sz="1800" u="none" cap="none" strike="noStrike">
                <a:solidFill>
                  <a:srgbClr val="444444"/>
                </a:solidFill>
                <a:highlight>
                  <a:schemeClr val="lt1"/>
                </a:highlight>
              </a:rPr>
              <a:t>Słowa kluczowe wykorzystują metody zdefiniowane w bibliotekach (wewnętrznych i zewnętrznych) </a:t>
            </a:r>
            <a:endParaRPr sz="1800"/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-"/>
            </a:pPr>
            <a:r>
              <a:rPr i="0" lang="pl-PL" sz="1800" u="none" cap="none" strike="noStrike">
                <a:solidFill>
                  <a:srgbClr val="444444"/>
                </a:solidFill>
                <a:highlight>
                  <a:schemeClr val="lt1"/>
                </a:highlight>
              </a:rPr>
              <a:t>Test jest wywoływany przez plik sterujący</a:t>
            </a:r>
            <a:endParaRPr i="0" sz="1800" u="none" cap="none" strike="noStrike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-"/>
            </a:pPr>
            <a:r>
              <a:rPr i="0" lang="pl-PL" sz="1800" u="none" cap="none" strike="noStrike">
                <a:solidFill>
                  <a:srgbClr val="444444"/>
                </a:solidFill>
                <a:highlight>
                  <a:schemeClr val="lt1"/>
                </a:highlight>
              </a:rPr>
              <a:t>Dane testowe/oczekiwane rezultaty zapisane są w tych samych plikach co słowa kluczowe</a:t>
            </a:r>
            <a:endParaRPr i="0" sz="1800" u="none" cap="none" strike="noStrike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0" y="1287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>
                <a:solidFill>
                  <a:srgbClr val="444444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Keyword-driven testing (testowanie oparte o słowa kluczowe)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0" y="1221925"/>
            <a:ext cx="9144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</a:rPr>
              <a:t>TC10</a:t>
            </a:r>
            <a:endParaRPr b="1" i="0" sz="1800" u="none" cap="none" strike="noStrike">
              <a:solidFill>
                <a:schemeClr val="dk1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pl-PL" sz="1800"/>
              <a:t>Dodanie wycieczki last minute do Grecji/Turcji do ulubionych</a:t>
            </a:r>
            <a:endParaRPr b="1" sz="1800"/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57200" y="2001550"/>
            <a:ext cx="8229600" cy="42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l-PL" sz="1800"/>
              <a:t>Dla metody keyword - driven utworzone zostały pliki:</a:t>
            </a:r>
            <a:endParaRPr sz="1800"/>
          </a:p>
          <a:p>
            <a:pPr indent="-342900" lvl="0" marL="457200" rtl="0">
              <a:lnSpc>
                <a:spcPct val="112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pl-PL" sz="1800"/>
              <a:t>TC10_KD.robot - plik do uruchomienia, zawiera przypadki testowe i słowa kluczowe użytkownika</a:t>
            </a:r>
            <a:endParaRPr sz="1800"/>
          </a:p>
          <a:p>
            <a:pPr indent="-342900" lvl="0" marL="457200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pl-PL" sz="1800"/>
              <a:t>TC10_resources_KD_BDD.robot - plik zawierający definicje słów kluczowych użytkownika (wspólny dla metod KD oraz BDD), dane testowe oraz oczekiwane rezultaty</a:t>
            </a:r>
            <a:endParaRPr sz="1800"/>
          </a:p>
          <a:p>
            <a:pPr indent="0" lvl="0" marL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l-PL" sz="1800"/>
              <a:t>W tym przypadku oba pliki muszą być umieszczone w tym samym katalogu.</a:t>
            </a:r>
            <a:endParaRPr sz="18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l-PL" sz="1800"/>
              <a:t>Uruchomienie:</a:t>
            </a:r>
            <a:endParaRPr sz="1800"/>
          </a:p>
          <a:p>
            <a:pPr indent="0" lvl="0" marL="0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l-PL" sz="1800"/>
              <a:t>robot -d Results TC10_KD.robot</a:t>
            </a:r>
            <a:endParaRPr i="0" sz="18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0" y="693225"/>
            <a:ext cx="9144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114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</a:rPr>
              <a:t>TC10</a:t>
            </a:r>
            <a:endParaRPr b="1" i="0" sz="1800" u="none" cap="none" strike="noStrike">
              <a:solidFill>
                <a:schemeClr val="dk1"/>
              </a:solidFill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584150" y="1488425"/>
            <a:ext cx="30000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100"/>
              <a:buFont typeface="Courier New"/>
              <a:buNone/>
            </a:pPr>
            <a:r>
              <a:rPr b="1" i="0" lang="pl-PL" sz="110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*** Test Cases ***</a:t>
            </a:r>
            <a:endParaRPr b="1" i="0" sz="1100" u="none" cap="none" strike="noStrike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 b="1" i="0" sz="1100" u="none" cap="none" strike="noStrike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100"/>
              <a:buFont typeface="Courier New"/>
              <a:buNone/>
            </a:pPr>
            <a:r>
              <a:rPr b="1" i="0" lang="pl-PL" sz="1100" u="none" cap="none" strike="noStrike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 Case 1 - Greece</a:t>
            </a:r>
            <a:endParaRPr b="1" i="0" sz="1100" u="none" cap="none" strike="noStrike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100"/>
              <a:buFont typeface="Courier New"/>
              <a:buNone/>
            </a:pPr>
            <a:r>
              <a:rPr b="1" i="0" lang="pl-PL" sz="1100" u="none" cap="none" strike="noStrike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pl-PL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[Documentation]  </a:t>
            </a:r>
            <a:r>
              <a:rPr b="0" i="1" lang="pl-PL" sz="1100" u="none" cap="none" strike="noStrike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Adding trip to Greece to Ulubione</a:t>
            </a:r>
            <a:endParaRPr b="0" i="1" sz="1100" u="none" cap="none" strike="noStrike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0E7A"/>
              </a:buClr>
              <a:buSzPts val="1100"/>
              <a:buFont typeface="Courier New"/>
              <a:buNone/>
            </a:pPr>
            <a:r>
              <a:rPr b="0" i="1" lang="pl-PL" sz="1100" u="none" cap="none" strike="noStrike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pl-PL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[Tags]  </a:t>
            </a:r>
            <a:r>
              <a:rPr b="0" i="1" lang="pl-PL" sz="1100" u="none" cap="none" strike="noStrike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Greece</a:t>
            </a:r>
            <a:endParaRPr b="0" i="1" sz="1100" u="none" cap="none" strike="noStrike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0E7A"/>
              </a:buClr>
              <a:buSzPts val="1100"/>
              <a:buFont typeface="Courier New"/>
              <a:buNone/>
            </a:pPr>
            <a:r>
              <a:rPr b="0" i="1" lang="pl-PL" sz="1100" u="none" cap="none" strike="noStrike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pl-PL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Open "Last Minute"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rPr b="0" i="0" lang="pl-PL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Select "Rodzaj wyjazdu"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rPr b="0" i="0" lang="pl-PL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Select "Dokąd" Greece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rPr b="0" i="0" lang="pl-PL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Select "Szczegóły"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rPr b="0" i="0" lang="pl-PL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Add and check "Ulubione"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2149700" y="3638825"/>
            <a:ext cx="6612900" cy="26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100"/>
              <a:buFont typeface="Courier New"/>
              <a:buNone/>
            </a:pPr>
            <a:r>
              <a:rPr b="1" i="0" lang="pl-PL" sz="110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*** Keywords ***</a:t>
            </a:r>
            <a:endParaRPr b="1" i="0" sz="1100" u="none" cap="none" strike="noStrike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 b="1" i="0" sz="1100" u="none" cap="none" strike="noStrike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100"/>
              <a:buFont typeface="Courier New"/>
              <a:buNone/>
            </a:pPr>
            <a:r>
              <a:rPr b="1" i="0" lang="pl-PL" sz="1100" u="none" cap="none" strike="noStrike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Open Itaka.pl</a:t>
            </a:r>
            <a:endParaRPr b="1" i="0" sz="1100" u="none" cap="none" strike="noStrike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100"/>
              <a:buFont typeface="Courier New"/>
              <a:buNone/>
            </a:pPr>
            <a:r>
              <a:rPr b="1" i="0" lang="pl-PL" sz="1100" u="none" cap="none" strike="noStrike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pl-PL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Open Browser  </a:t>
            </a:r>
            <a:r>
              <a:rPr b="0" i="1" lang="pl-PL" sz="1100" u="none" cap="none" strike="noStrike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about:blank  </a:t>
            </a:r>
            <a:r>
              <a:rPr b="0" i="0" lang="pl-PL" sz="1100" u="none" cap="none" strike="noStrike">
                <a:solidFill>
                  <a:schemeClr val="dk1"/>
                </a:solidFill>
                <a:highlight>
                  <a:srgbClr val="E2FFE2"/>
                </a:highlight>
                <a:latin typeface="Courier New"/>
                <a:ea typeface="Courier New"/>
                <a:cs typeface="Courier New"/>
                <a:sym typeface="Courier New"/>
              </a:rPr>
              <a:t>${BROWSER}</a:t>
            </a:r>
            <a:endParaRPr b="0" i="0" sz="1100" u="none" cap="none" strike="noStrike">
              <a:solidFill>
                <a:schemeClr val="dk1"/>
              </a:solidFill>
              <a:highlight>
                <a:srgbClr val="E2FFE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rPr b="0" i="0" lang="pl-PL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Maximize Browser Window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rPr b="0" i="0" lang="pl-PL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Go To  </a:t>
            </a:r>
            <a:r>
              <a:rPr b="0" i="1" lang="pl-PL" sz="1100" u="none" cap="none" strike="noStrike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http://itaka.pl</a:t>
            </a:r>
            <a:endParaRPr b="0" i="1" sz="1100" u="none" cap="none" strike="noStrike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0E7A"/>
              </a:buClr>
              <a:buSzPts val="1100"/>
              <a:buFont typeface="Courier New"/>
              <a:buNone/>
            </a:pPr>
            <a:r>
              <a:rPr b="0" i="1" lang="pl-PL" sz="1100" u="none" cap="none" strike="noStrike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pl-PL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Wait Until Page Contains  </a:t>
            </a:r>
            <a:r>
              <a:rPr b="0" i="1" lang="pl-PL" sz="1100" u="none" cap="none" strike="noStrike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Biuro Podróży ITAKA</a:t>
            </a:r>
            <a:endParaRPr b="0" i="1" sz="1100" u="none" cap="none" strike="noStrike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 b="0" i="1" sz="1100" u="none" cap="none" strike="noStrike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100"/>
              <a:buFont typeface="Courier New"/>
              <a:buNone/>
            </a:pPr>
            <a:r>
              <a:rPr b="1" i="0" lang="pl-PL" sz="1100" u="none" cap="none" strike="noStrike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Open "Last Minute"</a:t>
            </a:r>
            <a:endParaRPr b="1" i="0" sz="1100" u="none" cap="none" strike="noStrike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100"/>
              <a:buFont typeface="Courier New"/>
              <a:buNone/>
            </a:pPr>
            <a:r>
              <a:rPr b="1" i="0" lang="pl-PL" sz="1100" u="none" cap="none" strike="noStrike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pl-PL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Click Link  </a:t>
            </a:r>
            <a:r>
              <a:rPr b="0" i="1" lang="pl-PL" sz="1100" u="none" cap="none" strike="noStrike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partial link:Minute</a:t>
            </a:r>
            <a:endParaRPr b="0" i="1" sz="1100" u="none" cap="none" strike="noStrike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0E7A"/>
              </a:buClr>
              <a:buSzPts val="1100"/>
              <a:buFont typeface="Courier New"/>
              <a:buNone/>
            </a:pPr>
            <a:r>
              <a:rPr b="0" i="1" lang="pl-PL" sz="1100" u="none" cap="none" strike="noStrike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pl-PL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Wait Until Page Contains  </a:t>
            </a:r>
            <a:r>
              <a:rPr b="0" i="1" lang="pl-PL" sz="1100" u="none" cap="none" strike="noStrike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Last Minute - wczasy, wycieczki, oferty wakacji</a:t>
            </a:r>
            <a:endParaRPr b="0" i="1" sz="1100" u="none" cap="none" strike="noStrike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0E7A"/>
              </a:buClr>
              <a:buSzPts val="1100"/>
              <a:buFont typeface="Courier New"/>
              <a:buNone/>
            </a:pPr>
            <a:r>
              <a:rPr b="0" i="1" lang="pl-PL" sz="1100" u="none" cap="none" strike="noStrike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pl-PL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  </a:t>
            </a:r>
            <a:r>
              <a:rPr b="0" i="1" lang="pl-PL" sz="1100" u="none" cap="none" strike="noStrike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Last Minute is opened</a:t>
            </a:r>
            <a:endParaRPr b="0" i="1" sz="1100" u="none" cap="none" strike="noStrike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3715250" y="2352975"/>
            <a:ext cx="38439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Fragment pliku sterującego</a:t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304300" y="4604675"/>
            <a:ext cx="17520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Fragment pliku ze słowami kluczowymi</a:t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0" y="757422"/>
            <a:ext cx="91440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</a:rPr>
              <a:t>TC10</a:t>
            </a:r>
            <a:endParaRPr b="1" i="0" sz="1800" u="none" cap="none" strike="noStrike">
              <a:solidFill>
                <a:schemeClr val="dk1"/>
              </a:solidFill>
            </a:endParaRP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Problemy: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długo otwierające się drugie okno ze szczegółami wybranego wyjaz</a:t>
            </a: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du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widoczny na stronie element, który dość długo nie jest aktywny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Przydatne w rozwiązywaniu problemów: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plik Log z każdego testu, który nie został poprawnie wykonany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 title="TC10_KD.mp4">
            <a:hlinkClick r:id="rId3"/>
          </p:cNvPr>
          <p:cNvSpPr/>
          <p:nvPr/>
        </p:nvSpPr>
        <p:spPr>
          <a:xfrm>
            <a:off x="1240000" y="1227050"/>
            <a:ext cx="6645550" cy="4984175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Shape 263"/>
          <p:cNvSpPr txBox="1"/>
          <p:nvPr/>
        </p:nvSpPr>
        <p:spPr>
          <a:xfrm>
            <a:off x="4155525" y="662700"/>
            <a:ext cx="71304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Prezentacja przebiegu testu TC10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457200" y="2348880"/>
            <a:ext cx="8229600" cy="30243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-"/>
            </a:pPr>
            <a:r>
              <a:rPr lang="pl-PL" sz="1800">
                <a:solidFill>
                  <a:srgbClr val="444444"/>
                </a:solidFill>
                <a:highlight>
                  <a:schemeClr val="lt1"/>
                </a:highlight>
              </a:rPr>
              <a:t>metoda </a:t>
            </a:r>
            <a:r>
              <a:rPr i="0" lang="pl-PL" sz="1800" u="none" cap="none" strike="noStrike">
                <a:solidFill>
                  <a:srgbClr val="444444"/>
                </a:solidFill>
                <a:highlight>
                  <a:schemeClr val="lt1"/>
                </a:highlight>
              </a:rPr>
              <a:t>prosta w implementacji</a:t>
            </a:r>
            <a:endParaRPr i="0" sz="1800" u="none" cap="none" strike="noStrike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-"/>
            </a:pPr>
            <a:r>
              <a:rPr i="0" lang="pl-PL" sz="1800" u="none" cap="none" strike="noStrike">
                <a:solidFill>
                  <a:srgbClr val="444444"/>
                </a:solidFill>
                <a:highlight>
                  <a:schemeClr val="lt1"/>
                </a:highlight>
              </a:rPr>
              <a:t>raz utworzone słowa kluczowe tester może wykorzystywać w wielu skryptach</a:t>
            </a:r>
            <a:endParaRPr i="0" sz="1800" u="none" cap="none" strike="noStrike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-"/>
            </a:pPr>
            <a:r>
              <a:rPr i="0" lang="pl-PL" sz="1800" u="none" cap="none" strike="noStrike">
                <a:solidFill>
                  <a:srgbClr val="444444"/>
                </a:solidFill>
                <a:highlight>
                  <a:schemeClr val="lt1"/>
                </a:highlight>
              </a:rPr>
              <a:t>napisane naturalnym językiem słowa kluczowe ułatwiają zrozumienie działania skryptu oraz interpretację wyników (logów) testów</a:t>
            </a:r>
            <a:endParaRPr i="0" sz="1800" u="none" cap="none" strike="noStrike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-"/>
            </a:pPr>
            <a:r>
              <a:rPr i="0" lang="pl-PL" sz="1800" u="none" cap="none" strike="noStrike">
                <a:solidFill>
                  <a:srgbClr val="444444"/>
                </a:solidFill>
                <a:highlight>
                  <a:schemeClr val="lt1"/>
                </a:highlight>
              </a:rPr>
              <a:t>nie jest konieczna znajomość języków programowania</a:t>
            </a:r>
            <a:endParaRPr i="0" sz="1800" u="none" cap="none" strike="noStrike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44444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0" y="1268753"/>
            <a:ext cx="9144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Keyword-driven testing</a:t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800" u="none" cap="none" strike="noStrike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Zalety</a:t>
            </a:r>
            <a:endParaRPr b="1" i="0" sz="1800" u="none" cap="none" strike="noStrike">
              <a:solidFill>
                <a:srgbClr val="00B05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323528" y="2204864"/>
            <a:ext cx="8229600" cy="27556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44444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-"/>
            </a:pPr>
            <a:r>
              <a:rPr i="0" lang="pl-PL" sz="1800" u="none" cap="none" strike="noStrike">
                <a:solidFill>
                  <a:srgbClr val="444444"/>
                </a:solidFill>
                <a:highlight>
                  <a:schemeClr val="lt1"/>
                </a:highlight>
              </a:rPr>
              <a:t>nie nadaje się do testowania z większą ilością danych wejściowych,</a:t>
            </a:r>
            <a:endParaRPr i="0" sz="1800" u="none" cap="none" strike="noStrike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-"/>
            </a:pPr>
            <a:r>
              <a:rPr i="0" lang="pl-PL" sz="1800" u="none" cap="none" strike="noStrike">
                <a:solidFill>
                  <a:srgbClr val="444444"/>
                </a:solidFill>
                <a:highlight>
                  <a:schemeClr val="lt1"/>
                </a:highlight>
              </a:rPr>
              <a:t>konieczna jasno zdefiniowana baza słów kluczowych - zrozumiała dla wszystkich biorących udział w testowaniu</a:t>
            </a:r>
            <a:endParaRPr i="0" sz="1800" u="none" cap="none" strike="noStrike">
              <a:solidFill>
                <a:srgbClr val="444444"/>
              </a:solidFill>
              <a:highlight>
                <a:schemeClr val="lt1"/>
              </a:highlight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0" y="1261202"/>
            <a:ext cx="91440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Keyword-driven testing</a:t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8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Wady</a:t>
            </a:r>
            <a:endParaRPr b="1" i="0" sz="1800" u="none" cap="none" strike="noStrike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457200" y="1302623"/>
            <a:ext cx="8229600" cy="14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Keyword-driven testing</a:t>
            </a:r>
            <a:br>
              <a:rPr b="1" i="0" lang="pl-PL" sz="1800" u="none" cap="none" strike="noStrike">
                <a:solidFill>
                  <a:schemeClr val="dk1"/>
                </a:solidFill>
              </a:rPr>
            </a:br>
            <a:br>
              <a:rPr b="1" i="0" lang="pl-PL" sz="1800" u="none" cap="none" strike="noStrike">
                <a:solidFill>
                  <a:schemeClr val="dk1"/>
                </a:solidFill>
              </a:rPr>
            </a:br>
            <a:r>
              <a:rPr b="1" i="0" lang="pl-PL" sz="1800" u="none" cap="none" strike="noStrike">
                <a:solidFill>
                  <a:schemeClr val="dk1"/>
                </a:solidFill>
              </a:rPr>
              <a:t>Metoda sprawdziła się dla:</a:t>
            </a:r>
            <a:endParaRPr b="1" i="0" sz="1800" u="none" cap="none" strike="noStrike">
              <a:solidFill>
                <a:schemeClr val="dk1"/>
              </a:solidFill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251520" y="3429000"/>
            <a:ext cx="864096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Noto Sans Symbols"/>
              <a:buChar char="−"/>
            </a:pPr>
            <a:r>
              <a:rPr b="0" i="0" lang="pl-PL" sz="1800" u="none" cap="none" strike="noStrike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TC10   Dodanie wycieczki last minute do Grecji/Turcji do ulubionych</a:t>
            </a:r>
            <a:endParaRPr b="0" i="0" sz="1800" u="none" cap="none" strike="noStrike">
              <a:solidFill>
                <a:srgbClr val="00B05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Noto Sans Symbols"/>
              <a:buChar char="−"/>
            </a:pPr>
            <a:r>
              <a:rPr b="0" i="0" lang="pl-PL" sz="1800" u="none" cap="none" strike="noStrike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TC11    Wyszukiwanie wycieczki ze strony głównej</a:t>
            </a:r>
            <a:endParaRPr b="0" i="0" sz="1800" u="none" cap="none" strike="noStrike">
              <a:solidFill>
                <a:srgbClr val="00B05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rebuchet MS"/>
              <a:buChar char="-"/>
            </a:pPr>
            <a:r>
              <a:rPr i="0" lang="pl-PL" sz="1800" u="none" cap="none" strike="noStrike">
                <a:solidFill>
                  <a:srgbClr val="222222"/>
                </a:solidFill>
                <a:highlight>
                  <a:schemeClr val="lt1"/>
                </a:highlight>
              </a:rPr>
              <a:t>technika polegająca na użyciu naturalnego, jednoznacznego i prostego do zrozumienia języka Gherkin</a:t>
            </a:r>
            <a:endParaRPr i="0" sz="1800" u="none" cap="none" strike="noStrike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rebuchet MS"/>
              <a:buChar char="-"/>
            </a:pPr>
            <a:r>
              <a:rPr i="0" lang="pl-PL" sz="1800" u="none" cap="none" strike="noStrike">
                <a:solidFill>
                  <a:srgbClr val="222222"/>
                </a:solidFill>
                <a:highlight>
                  <a:schemeClr val="lt1"/>
                </a:highlight>
              </a:rPr>
              <a:t>wykorzystanie składni:</a:t>
            </a:r>
            <a:endParaRPr i="0" sz="1800" u="none" cap="none" strike="noStrike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None/>
            </a:pPr>
            <a:r>
              <a:rPr i="0" lang="pl-PL" sz="1800" u="none" cap="none" strike="noStrike">
                <a:solidFill>
                  <a:srgbClr val="222222"/>
                </a:solidFill>
                <a:highlight>
                  <a:schemeClr val="lt1"/>
                </a:highlight>
              </a:rPr>
              <a:t>		Given A - warunki wstępne</a:t>
            </a:r>
            <a:endParaRPr i="0" sz="1800" u="none" cap="none" strike="noStrike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None/>
            </a:pPr>
            <a:r>
              <a:rPr i="0" lang="pl-PL" sz="1800" u="none" cap="none" strike="noStrike">
                <a:solidFill>
                  <a:srgbClr val="222222"/>
                </a:solidFill>
                <a:highlight>
                  <a:schemeClr val="lt1"/>
                </a:highlight>
              </a:rPr>
              <a:t>		When B - test</a:t>
            </a:r>
            <a:endParaRPr i="0" sz="1800" u="none" cap="none" strike="noStrike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None/>
            </a:pPr>
            <a:r>
              <a:rPr i="0" lang="pl-PL" sz="1800" u="none" cap="none" strike="noStrike">
                <a:solidFill>
                  <a:srgbClr val="222222"/>
                </a:solidFill>
                <a:highlight>
                  <a:schemeClr val="lt1"/>
                </a:highlight>
              </a:rPr>
              <a:t>		Then D - oczekiwany rezultat</a:t>
            </a:r>
            <a:endParaRPr i="0" sz="1800" u="none" cap="none" strike="noStrike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rebuchet MS"/>
              <a:buChar char="-"/>
            </a:pPr>
            <a:r>
              <a:rPr i="0" lang="pl-PL" sz="1800" u="none" cap="none" strike="noStrike">
                <a:solidFill>
                  <a:srgbClr val="222222"/>
                </a:solidFill>
                <a:highlight>
                  <a:schemeClr val="lt1"/>
                </a:highlight>
              </a:rPr>
              <a:t>celem tej techniki jest ułatwienie współpracy pomiędzy biznesem, developerami oraz testerami.</a:t>
            </a:r>
            <a:endParaRPr i="0" sz="1800" u="none" cap="none" strike="noStrike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0" y="1196751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8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BDD (Behavior-driven development) - Gherkin</a:t>
            </a:r>
            <a:endParaRPr b="1" i="0" sz="1800" u="none" cap="none" strike="noStrike">
              <a:solidFill>
                <a:srgbClr val="222222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0" y="1096525"/>
            <a:ext cx="91440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</a:rPr>
              <a:t>TC11</a:t>
            </a:r>
            <a:endParaRPr b="1" i="0" sz="1800" u="none" cap="none" strike="noStrike">
              <a:solidFill>
                <a:schemeClr val="dk1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l-PL" sz="1800"/>
              <a:t>Wyszukiwanie wycieczki ze strony głównej</a:t>
            </a:r>
            <a:endParaRPr b="1" sz="1800"/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457200" y="2038700"/>
            <a:ext cx="82296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l-PL" sz="1800"/>
              <a:t>Dla metody BDD utworzone zostały pliki: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pl-PL" sz="1800"/>
              <a:t>TC11_BDD.robot - plik do uruchomienia, zawiera przypadki testowe i słowa kluczowe użytkownika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pl-PL" sz="1800"/>
              <a:t>TC11_resources.robot - plik zawierający definicje słów kluczowych użytkownika, dane testowe oraz oczekiwane rezultaty</a:t>
            </a:r>
            <a:endParaRPr sz="1800"/>
          </a:p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l-PL" sz="1800"/>
              <a:t>W tym przypadku oba pliki muszą być umieszczone w tym samym katalogu.</a:t>
            </a:r>
            <a:endParaRPr sz="1800"/>
          </a:p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l-PL" sz="1800"/>
              <a:t>Uruchomienie:</a:t>
            </a:r>
            <a:endParaRPr sz="1800"/>
          </a:p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l-PL" sz="1800"/>
              <a:t>robot -d Results TC11_</a:t>
            </a:r>
            <a:r>
              <a:rPr lang="pl-PL" sz="1800"/>
              <a:t>BDD</a:t>
            </a:r>
            <a:r>
              <a:rPr lang="pl-PL" sz="1800"/>
              <a:t>.robot</a:t>
            </a:r>
            <a:endParaRPr sz="1800"/>
          </a:p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457200" y="1436552"/>
            <a:ext cx="8229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</a:rPr>
              <a:t>Projekt i wykonanie automatycznych testów funkcjonalnych wybranej aplikacji przy pomocy narzędzia Robot Framework</a:t>
            </a:r>
            <a:endParaRPr b="1" i="0" sz="1800" u="none" cap="none" strike="noStrike">
              <a:solidFill>
                <a:schemeClr val="dk1"/>
              </a:solidFill>
            </a:endParaRP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467550" y="2116400"/>
            <a:ext cx="8208900" cy="4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l-PL" sz="1800"/>
              <a:t>W ramach pracy należało: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Trebuchet MS"/>
              <a:buChar char="★"/>
            </a:pPr>
            <a:r>
              <a:rPr lang="pl-PL" sz="1800"/>
              <a:t>Zaprojektować przypadki i scenariusze testowe dla wybranej aplikacji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Trebuchet MS"/>
              <a:buChar char="★"/>
            </a:pPr>
            <a:r>
              <a:rPr lang="pl-PL" sz="1800"/>
              <a:t>Zautomatyzować przypadki przy pomocy narzędzia Robot Framework </a:t>
            </a:r>
            <a:endParaRPr sz="1800"/>
          </a:p>
          <a:p>
            <a:pPr indent="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None/>
            </a:pPr>
            <a:r>
              <a:rPr lang="pl-PL" sz="1800"/>
              <a:t>z wykorzystaniem trzech metod: keyword-driven, data-driven</a:t>
            </a:r>
            <a:r>
              <a:rPr lang="pl-PL" sz="1800"/>
              <a:t> oraz </a:t>
            </a:r>
            <a:r>
              <a:rPr lang="pl-PL" sz="1800">
                <a:solidFill>
                  <a:srgbClr val="222222"/>
                </a:solidFill>
                <a:highlight>
                  <a:schemeClr val="lt1"/>
                </a:highlight>
              </a:rPr>
              <a:t>b</a:t>
            </a:r>
            <a:r>
              <a:rPr lang="pl-PL" sz="1800">
                <a:solidFill>
                  <a:srgbClr val="222222"/>
                </a:solidFill>
                <a:highlight>
                  <a:schemeClr val="lt1"/>
                </a:highlight>
              </a:rPr>
              <a:t>ehavior-driven development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Trebuchet MS"/>
              <a:buChar char="★"/>
            </a:pPr>
            <a:r>
              <a:rPr lang="pl-PL" sz="1800"/>
              <a:t>Utworzyć skrypty i dane testowe konieczne do uruchomienia testów oraz opisać krok po kroku sposób ich uruchomienia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Trebuchet MS"/>
              <a:buChar char="★"/>
            </a:pPr>
            <a:r>
              <a:rPr lang="pl-PL" sz="1800"/>
              <a:t>Przygotować prezentację zawierającą omówienie projektu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Trebuchet MS"/>
              <a:buChar char="★"/>
            </a:pPr>
            <a:r>
              <a:rPr lang="pl-PL" sz="1800"/>
              <a:t>Zademonstrować przebieg wybranych testów</a:t>
            </a:r>
            <a:endParaRPr sz="1800"/>
          </a:p>
        </p:txBody>
      </p:sp>
      <p:sp>
        <p:nvSpPr>
          <p:cNvPr id="172" name="Shape 172"/>
          <p:cNvSpPr/>
          <p:nvPr/>
        </p:nvSpPr>
        <p:spPr>
          <a:xfrm>
            <a:off x="0" y="3429000"/>
            <a:ext cx="395536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0" y="3429000"/>
            <a:ext cx="395536" cy="504056"/>
          </a:xfrm>
          <a:prstGeom prst="rect">
            <a:avLst/>
          </a:prstGeom>
          <a:noFill/>
          <a:ln cap="flat" cmpd="sng" w="25400">
            <a:solidFill>
              <a:srgbClr val="97B4E4">
                <a:alpha val="13725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" name="Shape 174">
            <a:hlinkClick action="ppaction://hlinkshowjump?jump=previousslide"/>
          </p:cNvPr>
          <p:cNvSpPr/>
          <p:nvPr/>
        </p:nvSpPr>
        <p:spPr>
          <a:xfrm>
            <a:off x="0" y="3429000"/>
            <a:ext cx="395536" cy="504056"/>
          </a:xfrm>
          <a:prstGeom prst="rect">
            <a:avLst/>
          </a:prstGeom>
          <a:gradFill>
            <a:gsLst>
              <a:gs pos="0">
                <a:srgbClr val="97B4E4">
                  <a:alpha val="13725"/>
                </a:srgbClr>
              </a:gs>
              <a:gs pos="100000">
                <a:srgbClr val="E0E8F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" name="Shape 175">
            <a:hlinkClick action="ppaction://hlinkshowjump?jump=nextslide"/>
          </p:cNvPr>
          <p:cNvSpPr/>
          <p:nvPr/>
        </p:nvSpPr>
        <p:spPr>
          <a:xfrm>
            <a:off x="8748464" y="3429000"/>
            <a:ext cx="395536" cy="504056"/>
          </a:xfrm>
          <a:prstGeom prst="rect">
            <a:avLst/>
          </a:prstGeom>
          <a:gradFill>
            <a:gsLst>
              <a:gs pos="0">
                <a:srgbClr val="97B4E4">
                  <a:alpha val="13725"/>
                </a:srgbClr>
              </a:gs>
              <a:gs pos="100000">
                <a:srgbClr val="E0E8F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457200" y="460323"/>
            <a:ext cx="82296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1148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</a:rPr>
              <a:t>TC11</a:t>
            </a:r>
            <a:endParaRPr b="1" i="0" sz="1800" u="none" cap="none" strike="noStrike">
              <a:solidFill>
                <a:schemeClr val="dk1"/>
              </a:solidFill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2979933" y="1742490"/>
            <a:ext cx="38439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Fragment pliku sterującego</a:t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400" y="2814974"/>
            <a:ext cx="7053675" cy="22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0" y="757413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</a:rPr>
              <a:t>TC11</a:t>
            </a:r>
            <a:endParaRPr b="1" i="0" sz="1800" u="none" cap="none" strike="noStrike">
              <a:solidFill>
                <a:schemeClr val="dk1"/>
              </a:solidFill>
            </a:endParaRP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Problemy: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Automatyzacja wyboru miasta wyjazdu wymaga określenia selektora dla każdego miasta z osobna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pl-PL" sz="1800"/>
              <a:t>Brak kontaktu ze stroną biznesową, w tym przypadku - w celu wyjaśnienia wątpliwości, np. dlaczego dla 4 osób Itaka proponuje jedynie 4 wycieczki, na ponad 70 możliwych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00" y="1600900"/>
            <a:ext cx="4148150" cy="43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00900"/>
            <a:ext cx="4343400" cy="42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457200" y="1038150"/>
            <a:ext cx="82296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>
                <a:solidFill>
                  <a:srgbClr val="444444"/>
                </a:solidFill>
                <a:highlight>
                  <a:srgbClr val="FFFFFF"/>
                </a:highlight>
              </a:rPr>
              <a:t>     css=li.active:nth-child(11)                         css=li.active:nth-child(1)</a:t>
            </a:r>
            <a:endParaRPr b="1" sz="1800">
              <a:solidFill>
                <a:srgbClr val="44444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/>
        </p:nvSpPr>
        <p:spPr>
          <a:xfrm>
            <a:off x="4159375" y="792250"/>
            <a:ext cx="47658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Prezentacja przebiegu testu TC11</a:t>
            </a:r>
            <a:endParaRPr/>
          </a:p>
        </p:txBody>
      </p:sp>
      <p:sp>
        <p:nvSpPr>
          <p:cNvPr id="319" name="Shape 319" title="TC11_BDD'.mp4">
            <a:hlinkClick r:id="rId3"/>
          </p:cNvPr>
          <p:cNvSpPr/>
          <p:nvPr/>
        </p:nvSpPr>
        <p:spPr>
          <a:xfrm>
            <a:off x="1284050" y="1281175"/>
            <a:ext cx="6575900" cy="49319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1" type="body"/>
          </p:nvPr>
        </p:nvSpPr>
        <p:spPr>
          <a:xfrm>
            <a:off x="446856" y="2348880"/>
            <a:ext cx="8229600" cy="36334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rebuchet MS"/>
              <a:buChar char="-"/>
            </a:pPr>
            <a:r>
              <a:rPr i="0" lang="pl-PL" sz="1800" u="none" cap="none" strike="noStrike">
                <a:solidFill>
                  <a:srgbClr val="222222"/>
                </a:solidFill>
                <a:highlight>
                  <a:schemeClr val="lt1"/>
                </a:highlight>
              </a:rPr>
              <a:t>dobrze nadaje się do zbierania wymagań - prosty do zrozumienia dla wszystkich zainteresowanych stron, dzięki czemu dyskusja nad wymaganiami staje się możliwa</a:t>
            </a:r>
            <a:endParaRPr i="0" sz="1800" u="none" cap="none" strike="noStrike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rebuchet MS"/>
              <a:buChar char="-"/>
            </a:pPr>
            <a:r>
              <a:rPr i="0" lang="pl-PL" sz="1800" u="none" cap="none" strike="noStrike">
                <a:solidFill>
                  <a:srgbClr val="222222"/>
                </a:solidFill>
                <a:highlight>
                  <a:schemeClr val="lt1"/>
                </a:highlight>
              </a:rPr>
              <a:t>może służyć przy tworzeniu scenariuszy do testów funkcjonalnych, akceptacyjnych</a:t>
            </a:r>
            <a:endParaRPr i="0" sz="1800" u="none" cap="none" strike="noStrike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rebuchet MS"/>
              <a:buChar char="-"/>
            </a:pPr>
            <a:r>
              <a:rPr i="0" lang="pl-PL" sz="1800" u="none" cap="none" strike="noStrike">
                <a:solidFill>
                  <a:srgbClr val="222222"/>
                </a:solidFill>
                <a:highlight>
                  <a:schemeClr val="lt1"/>
                </a:highlight>
              </a:rPr>
              <a:t>ułatwia interpretację wyników (logów) testów</a:t>
            </a:r>
            <a:endParaRPr i="0" sz="1800" u="none" cap="none" strike="noStrike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325" name="Shape 325"/>
          <p:cNvSpPr txBox="1"/>
          <p:nvPr/>
        </p:nvSpPr>
        <p:spPr>
          <a:xfrm>
            <a:off x="0" y="1196751"/>
            <a:ext cx="91440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8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BDD (Behavior-driven development) – Gherkin</a:t>
            </a:r>
            <a:endParaRPr b="1" i="0" sz="1800" u="none" cap="none" strike="noStrike">
              <a:solidFill>
                <a:srgbClr val="222222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800" u="none" cap="none" strike="noStrike">
                <a:solidFill>
                  <a:srgbClr val="00B050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Zalety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467544" y="2564904"/>
            <a:ext cx="8229600" cy="26642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rebuchet MS"/>
              <a:buChar char="-"/>
            </a:pPr>
            <a:r>
              <a:rPr i="0" lang="pl-PL" sz="1800" u="none" cap="none" strike="noStrike">
                <a:solidFill>
                  <a:srgbClr val="222222"/>
                </a:solidFill>
                <a:highlight>
                  <a:schemeClr val="lt1"/>
                </a:highlight>
              </a:rPr>
              <a:t>może być trudny do implementacji przy rozbudowanych scenariuszach testowych</a:t>
            </a:r>
            <a:endParaRPr i="0" sz="1800" u="none" cap="none" strike="noStrike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rebuchet MS"/>
              <a:buChar char="-"/>
            </a:pPr>
            <a:r>
              <a:rPr i="0" lang="pl-PL" sz="1800" u="none" cap="none" strike="noStrike">
                <a:solidFill>
                  <a:srgbClr val="222222"/>
                </a:solidFill>
                <a:highlight>
                  <a:schemeClr val="lt1"/>
                </a:highlight>
              </a:rPr>
              <a:t>wymaga zastosowania odpowiedniej frazeologii w słowach kluczowych</a:t>
            </a:r>
            <a:endParaRPr i="0" sz="1800" u="none" cap="none" strike="noStrike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rebuchet MS"/>
              <a:buChar char="-"/>
            </a:pPr>
            <a:r>
              <a:rPr i="0" lang="pl-PL" sz="1800" u="none" cap="none" strike="noStrike">
                <a:solidFill>
                  <a:srgbClr val="222222"/>
                </a:solidFill>
                <a:highlight>
                  <a:schemeClr val="lt1"/>
                </a:highlight>
              </a:rPr>
              <a:t>brak podczas testu strony biznesowej, a więc brak wymagań biznesu (firmy Itaka)</a:t>
            </a:r>
            <a:endParaRPr i="0" sz="1800" u="none" cap="none" strike="noStrike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0" y="1196752"/>
            <a:ext cx="9144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8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BDD (Behavior-driven development) – Gherkin</a:t>
            </a:r>
            <a:endParaRPr b="1" i="0" sz="1800" u="none" cap="none" strike="noStrike">
              <a:solidFill>
                <a:srgbClr val="222222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800" u="none" cap="none" strike="noStrike">
                <a:solidFill>
                  <a:srgbClr val="FF0000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Wady</a:t>
            </a:r>
            <a:endParaRPr b="1" i="0" sz="1800" u="none" cap="none" strike="noStrike">
              <a:solidFill>
                <a:srgbClr val="FF0000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395536" y="3212977"/>
            <a:ext cx="8363272" cy="18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Noto Sans Symbols"/>
              <a:buChar char="−"/>
            </a:pPr>
            <a:r>
              <a:rPr b="0" i="0" lang="pl-PL" sz="1800" u="none" cap="none" strike="noStrike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TC10   Dodanie wycieczki last minute do Grecji/Turcji do ulubionych</a:t>
            </a:r>
            <a:endParaRPr b="0" i="0" sz="1800" u="none" cap="none" strike="noStrike">
              <a:solidFill>
                <a:srgbClr val="00B05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Noto Sans Symbols"/>
              <a:buChar char="−"/>
            </a:pPr>
            <a:r>
              <a:rPr b="0" i="0" lang="pl-PL" sz="1800" u="none" cap="none" strike="noStrike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TC11    Wyszukiwanie wycieczki ze strony głównej</a:t>
            </a:r>
            <a:endParaRPr b="0" i="0" sz="1800" u="none" cap="none" strike="noStrike">
              <a:solidFill>
                <a:srgbClr val="00B05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39700" lvl="0" marL="342900" marR="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395525" y="1261040"/>
            <a:ext cx="82296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800" u="none" cap="none" strike="noStrike">
                <a:solidFill>
                  <a:srgbClr val="222222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BDD (Behavior-driven development) – Gherkin</a:t>
            </a:r>
            <a:endParaRPr b="1" i="0" sz="1800" u="none" cap="none" strike="noStrike">
              <a:solidFill>
                <a:srgbClr val="222222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b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Metoda mogłaby sprawdzić się dla:</a:t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467544" y="119675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800"/>
              <a:buFont typeface="Arial"/>
              <a:buNone/>
            </a:pPr>
            <a:r>
              <a:rPr b="1" i="0" lang="pl-PL" sz="1800" u="none" cap="none" strike="noStrike">
                <a:solidFill>
                  <a:srgbClr val="444444"/>
                </a:solidFill>
                <a:highlight>
                  <a:schemeClr val="lt1"/>
                </a:highlight>
              </a:rPr>
              <a:t>Data-driven testing (testowanie sterowane danymi</a:t>
            </a:r>
            <a:r>
              <a:rPr b="1" lang="pl-PL" sz="1800">
                <a:solidFill>
                  <a:srgbClr val="444444"/>
                </a:solidFill>
                <a:highlight>
                  <a:schemeClr val="lt1"/>
                </a:highlight>
              </a:rPr>
              <a:t>)</a:t>
            </a:r>
            <a:endParaRPr b="1" i="0" sz="1800" u="none" cap="none" strike="noStrike">
              <a:solidFill>
                <a:schemeClr val="dk1"/>
              </a:solidFill>
            </a:endParaRPr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395536" y="2492897"/>
            <a:ext cx="8352928" cy="2376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Char char="-"/>
            </a:pPr>
            <a:r>
              <a:rPr lang="pl-PL" sz="1800"/>
              <a:t>technika polegająca na testowaniu tego samego scenariusza z różnymi wartościami danych wejściowych/wyjściowych</a:t>
            </a:r>
            <a:endParaRPr sz="1800"/>
          </a:p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Char char="-"/>
            </a:pPr>
            <a:r>
              <a:rPr lang="pl-PL" sz="1800"/>
              <a:t>przypadek testowy składa się z jednego słowa kluczowego</a:t>
            </a:r>
            <a:endParaRPr sz="1800"/>
          </a:p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idx="1" type="body"/>
          </p:nvPr>
        </p:nvSpPr>
        <p:spPr>
          <a:xfrm>
            <a:off x="457200" y="12861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pl-PL" sz="1800">
                <a:latin typeface="Trebuchet MS"/>
                <a:ea typeface="Trebuchet MS"/>
                <a:cs typeface="Trebuchet MS"/>
                <a:sym typeface="Trebuchet MS"/>
              </a:rPr>
              <a:t>Data-driven testing (testowanie sterowane danymi)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Metoda wykorzystująca bibliotekę Robot Framework - Built-In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prostsza metoda data-driven testing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nie jest konieczna znajomość języka programowania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wykorzystywana w przypadku niewielkiej ilości wartości danych testowych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niezaliczenie jednego lub kilku testów nie powoduje przerwania wykonywania skryptu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pl-PL" sz="1800">
                <a:latin typeface="Trebuchet MS"/>
                <a:ea typeface="Trebuchet MS"/>
                <a:cs typeface="Trebuchet MS"/>
                <a:sym typeface="Trebuchet MS"/>
              </a:rPr>
              <a:t>Data-driven testing (testowanie sterowane danymi)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Metoda wykorzystująca zewnętrzne pliki z danymi - np csv, xls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trudniejsza metoda data-driven testing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może być konieczna znajomość języka programowania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wykorzystywana w przypadku dużej ilości wartości danych testowych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brak automatycznego mechanizmu obsługi błędów (można wykorzystać np metodę Built-In - Run Keyword And Continue On Failure)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0" y="3429000"/>
            <a:ext cx="395536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0" y="3429000"/>
            <a:ext cx="395536" cy="504056"/>
          </a:xfrm>
          <a:prstGeom prst="rect">
            <a:avLst/>
          </a:prstGeom>
          <a:noFill/>
          <a:ln cap="flat" cmpd="sng" w="25400">
            <a:solidFill>
              <a:srgbClr val="97B4E4">
                <a:alpha val="13725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" name="Shape 182">
            <a:hlinkClick action="ppaction://hlinkshowjump?jump=previousslide"/>
          </p:cNvPr>
          <p:cNvSpPr/>
          <p:nvPr/>
        </p:nvSpPr>
        <p:spPr>
          <a:xfrm>
            <a:off x="0" y="3429000"/>
            <a:ext cx="395536" cy="504056"/>
          </a:xfrm>
          <a:prstGeom prst="rect">
            <a:avLst/>
          </a:prstGeom>
          <a:gradFill>
            <a:gsLst>
              <a:gs pos="0">
                <a:srgbClr val="97B4E4">
                  <a:alpha val="13725"/>
                </a:srgbClr>
              </a:gs>
              <a:gs pos="100000">
                <a:srgbClr val="E0E8F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" name="Shape 183">
            <a:hlinkClick action="ppaction://hlinkshowjump?jump=nextslide"/>
          </p:cNvPr>
          <p:cNvSpPr/>
          <p:nvPr/>
        </p:nvSpPr>
        <p:spPr>
          <a:xfrm>
            <a:off x="8748464" y="3429000"/>
            <a:ext cx="395536" cy="504056"/>
          </a:xfrm>
          <a:prstGeom prst="rect">
            <a:avLst/>
          </a:prstGeom>
          <a:gradFill>
            <a:gsLst>
              <a:gs pos="0">
                <a:srgbClr val="97B4E4">
                  <a:alpha val="13725"/>
                </a:srgbClr>
              </a:gs>
              <a:gs pos="100000">
                <a:srgbClr val="E0E8F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2" y="2060848"/>
            <a:ext cx="2495550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3635896" y="1700808"/>
            <a:ext cx="4968552" cy="40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88" lvl="0" marL="88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88" lvl="0" marL="88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b="1" i="0" lang="pl-PL" sz="2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Robot Framework  </a:t>
            </a:r>
            <a:endParaRPr b="1" i="0" sz="2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88" lvl="0" marL="88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88" lvl="0" marL="88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 narzędzie do automatyzacji testów, które wykorzystuje  podejście oparte na słowach kluczowych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88" lvl="0" marL="88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30212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Trebuchet MS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30212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Trebuchet MS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0" y="1061950"/>
            <a:ext cx="91440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TC02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l-PL" sz="1800"/>
              <a:t>Rejestracja użytkownika bez podania adresu e-mail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445650" y="1914900"/>
            <a:ext cx="8241000" cy="3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l-PL" sz="1800"/>
              <a:t>Dla metody DD utworzone zostały pliki: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Char char="-"/>
            </a:pPr>
            <a:r>
              <a:rPr lang="pl-PL" sz="1800"/>
              <a:t>TC02_DD.robot - plik do uruchomienia, zawiera przypadki testowe i słowa kluczowe użytkownika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Char char="-"/>
            </a:pPr>
            <a:r>
              <a:rPr lang="pl-PL" sz="1800"/>
              <a:t>TC02_resources_DD.robot - plik zawierający definicje słów kluczowych użytkownika oraz oczekiwane rezultaty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Char char="-"/>
            </a:pPr>
            <a:r>
              <a:rPr lang="pl-PL" sz="1800"/>
              <a:t>TC02_import_csv.py – funkcja importująca pliki z danymi 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Char char="-"/>
            </a:pPr>
            <a:r>
              <a:rPr lang="pl-PL" sz="1800"/>
              <a:t>TC02_variables_DD.csv – plik z danymi testowymi</a:t>
            </a:r>
            <a:endParaRPr sz="1800"/>
          </a:p>
          <a:p>
            <a:pPr indent="0" lvl="0" marL="0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l-PL" sz="1800"/>
              <a:t>Uruchomienie:</a:t>
            </a:r>
            <a:endParaRPr sz="1800"/>
          </a:p>
          <a:p>
            <a:pPr indent="0" lvl="0" marL="0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l-PL" sz="1800"/>
              <a:t>robot -d results TC02_DD.robot</a:t>
            </a:r>
            <a:endParaRPr sz="1800"/>
          </a:p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/>
        </p:nvSpPr>
        <p:spPr>
          <a:xfrm>
            <a:off x="457200" y="460323"/>
            <a:ext cx="82296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TC02</a:t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5" name="Shape 36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1916832"/>
            <a:ext cx="49530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/>
          <p:nvPr/>
        </p:nvSpPr>
        <p:spPr>
          <a:xfrm>
            <a:off x="5508100" y="2276876"/>
            <a:ext cx="31788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Fragment pliku sterującego</a:t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7" name="Shape 3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8064" y="3933056"/>
            <a:ext cx="33051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67744" y="4797152"/>
            <a:ext cx="650557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/>
          <p:nvPr/>
        </p:nvSpPr>
        <p:spPr>
          <a:xfrm>
            <a:off x="251520" y="4293096"/>
            <a:ext cx="17520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Fragment pliku ze słowami kluczowymi</a:t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/>
        </p:nvSpPr>
        <p:spPr>
          <a:xfrm>
            <a:off x="457200" y="743508"/>
            <a:ext cx="82296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TC02</a:t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539552" y="2492896"/>
            <a:ext cx="41312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Fragment pliku z danymi wejściowymi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6" name="Shape 3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3068960"/>
            <a:ext cx="5684354" cy="1224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0" y="91530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</a:rPr>
              <a:t>TC06</a:t>
            </a:r>
            <a:endParaRPr b="1" i="0" sz="1800" u="none" cap="none" strike="noStrike">
              <a:solidFill>
                <a:schemeClr val="dk1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None/>
            </a:pPr>
            <a:r>
              <a:rPr lang="pl-PL" sz="1800"/>
              <a:t>Logowanie użytkownika z podaniem błędnego hasła</a:t>
            </a:r>
            <a:endParaRPr b="1" sz="1800"/>
          </a:p>
        </p:txBody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457200" y="2042550"/>
            <a:ext cx="8229600" cy="4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l-PL" sz="1800"/>
              <a:t>Dla metody DD utworzone zostały pliki: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pl-PL" sz="1800"/>
              <a:t>TC06_DD.robot - plik do uruchomienia, zawiera przypadki testowe i słowa kluczowe użytkownika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pl-PL" sz="1800"/>
              <a:t>TC06_resources_KW.robot - plik zawierający definicje słów kluczowych użytkownika (wspólny dla metod KD oraz DD) oraz oczekiwane rezultaty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pl-PL" sz="1800"/>
              <a:t>TC06_variables_KW.tsv – plik z danymi testowymi</a:t>
            </a:r>
            <a:endParaRPr sz="1800"/>
          </a:p>
          <a:p>
            <a:pPr indent="0" lvl="0" marL="0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l-PL" sz="1800"/>
              <a:t>Uruchomienie:</a:t>
            </a:r>
            <a:endParaRPr sz="1800"/>
          </a:p>
          <a:p>
            <a:pPr indent="0" lvl="0" marL="0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l-PL" sz="1800"/>
              <a:t>robot -d results TC06_DD.robot</a:t>
            </a:r>
            <a:endParaRPr sz="1800"/>
          </a:p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Shape 3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2132856"/>
            <a:ext cx="360045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 txBox="1"/>
          <p:nvPr/>
        </p:nvSpPr>
        <p:spPr>
          <a:xfrm>
            <a:off x="457200" y="460323"/>
            <a:ext cx="82296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TC06</a:t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4932052" y="2636901"/>
            <a:ext cx="36006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Fragment pliku sterującego</a:t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0" name="Shape 3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4088" y="3645024"/>
            <a:ext cx="2933700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 txBox="1"/>
          <p:nvPr/>
        </p:nvSpPr>
        <p:spPr>
          <a:xfrm>
            <a:off x="2987824" y="4293096"/>
            <a:ext cx="17520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Fragment pliku ze słowami kluczowymi</a:t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457200" y="743508"/>
            <a:ext cx="82296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TC06</a:t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539551" y="2492906"/>
            <a:ext cx="22560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Fragment pliku z danymi wejściowymi</a:t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950" y="3212025"/>
            <a:ext cx="516255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0" y="74905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</a:rPr>
              <a:t>TC02 i TC06</a:t>
            </a:r>
            <a:endParaRPr b="1" i="0" sz="1800" u="none" cap="none" strike="noStrike">
              <a:solidFill>
                <a:schemeClr val="dk1"/>
              </a:solidFill>
            </a:endParaRPr>
          </a:p>
        </p:txBody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457200" y="2041198"/>
            <a:ext cx="8229600" cy="3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Problemy:</a:t>
            </a:r>
            <a:endParaRPr sz="1800"/>
          </a:p>
          <a:p>
            <a:pPr indent="-3048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Budowa pliku z danymi wejściowymi</a:t>
            </a:r>
            <a:endParaRPr sz="1800"/>
          </a:p>
          <a:p>
            <a:pPr indent="-3048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Długie ładowanie się menu rozwijanego „Zaloguj”</a:t>
            </a:r>
            <a:endParaRPr sz="1800"/>
          </a:p>
          <a:p>
            <a:pPr indent="-3048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Pojawiająca się captcha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idx="1" type="body"/>
          </p:nvPr>
        </p:nvSpPr>
        <p:spPr>
          <a:xfrm>
            <a:off x="395525" y="3212976"/>
            <a:ext cx="83634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Noto Sans Symbols"/>
              <a:buChar char="−"/>
            </a:pPr>
            <a:r>
              <a:rPr b="0" i="0" lang="pl-PL" sz="1800" u="none" cap="none" strike="noStrike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Testów dotyczących rejestracji (TC01-TC03)</a:t>
            </a:r>
            <a:endParaRPr b="0" i="0" sz="1800" u="none" cap="none" strike="noStrike">
              <a:solidFill>
                <a:srgbClr val="00B05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Noto Sans Symbols"/>
              <a:buChar char="−"/>
            </a:pPr>
            <a:r>
              <a:rPr b="0" i="0" lang="pl-PL" sz="1800" u="none" cap="none" strike="noStrike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Testów dotyczących logowania (TC04-TC09)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0" name="Shape 410"/>
          <p:cNvSpPr txBox="1"/>
          <p:nvPr/>
        </p:nvSpPr>
        <p:spPr>
          <a:xfrm>
            <a:off x="0" y="1700800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1800" u="none" cap="none" strike="noStrike">
                <a:solidFill>
                  <a:srgbClr val="444444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Data-driven testing (testowanie sterowane danymi) </a:t>
            </a:r>
            <a:b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Metoda mogłaby sprawdzić się dla:</a:t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Dell\Desktop\filmy do pracy\TC02_DD_GIF.gif" id="415" name="Shape 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1844824"/>
            <a:ext cx="8316416" cy="428093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214995" y="1209127"/>
            <a:ext cx="849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Prezentacja przebiegu testu TC02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/>
        </p:nvSpPr>
        <p:spPr>
          <a:xfrm>
            <a:off x="-262" y="1082300"/>
            <a:ext cx="9144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pl-PL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Prezentacja przebiegu testu TC06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2" name="Shape 4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3648" y="1628800"/>
            <a:ext cx="6336175" cy="47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0" y="1484784"/>
            <a:ext cx="91440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Robot Framework </a:t>
            </a:r>
            <a:b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b="1" i="0" sz="1800" u="none" cap="none" strike="noStrike">
              <a:solidFill>
                <a:srgbClr val="00B05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95525" y="2204875"/>
            <a:ext cx="8399700" cy="3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0045" lvl="0" marL="430212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–"/>
            </a:pP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Możliwość tworzenia kodu czytelnego dla osób „nietechnicznych”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0045" lvl="0" marL="430212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–"/>
            </a:pP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Generowanie raportów z testów, logów, zrzuty ekranu po nieudanym teście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0045" lvl="0" marL="430212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–"/>
            </a:pP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Możliwość tworzenia własnych bibliotek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0045" lvl="0" marL="430212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–"/>
            </a:pP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 software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0045" lvl="0" marL="430212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–"/>
            </a:pP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Szeroki wachlarz narzędzi do pisania skryptów testowych: PyCharm, Notepad++, RIDE</a:t>
            </a:r>
            <a:endParaRPr sz="1800"/>
          </a:p>
          <a:p>
            <a:pPr indent="-360045" lvl="0" marL="430212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–"/>
            </a:pP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Ograniczenie do stosowania języka Python lub Java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5745" lvl="0" marL="430212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Trebuchet M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30212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0" y="3429000"/>
            <a:ext cx="395536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0" y="3429000"/>
            <a:ext cx="395536" cy="504056"/>
          </a:xfrm>
          <a:prstGeom prst="rect">
            <a:avLst/>
          </a:prstGeom>
          <a:noFill/>
          <a:ln cap="flat" cmpd="sng" w="25400">
            <a:solidFill>
              <a:srgbClr val="97B4E4">
                <a:alpha val="13725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" name="Shape 194">
            <a:hlinkClick action="ppaction://hlinkshowjump?jump=previousslide"/>
          </p:cNvPr>
          <p:cNvSpPr/>
          <p:nvPr/>
        </p:nvSpPr>
        <p:spPr>
          <a:xfrm>
            <a:off x="0" y="3429000"/>
            <a:ext cx="395536" cy="504056"/>
          </a:xfrm>
          <a:prstGeom prst="rect">
            <a:avLst/>
          </a:prstGeom>
          <a:gradFill>
            <a:gsLst>
              <a:gs pos="0">
                <a:srgbClr val="97B4E4">
                  <a:alpha val="13725"/>
                </a:srgbClr>
              </a:gs>
              <a:gs pos="100000">
                <a:srgbClr val="E0E8F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" name="Shape 195">
            <a:hlinkClick action="ppaction://hlinkshowjump?jump=nextslide"/>
          </p:cNvPr>
          <p:cNvSpPr/>
          <p:nvPr/>
        </p:nvSpPr>
        <p:spPr>
          <a:xfrm>
            <a:off x="8748464" y="3429000"/>
            <a:ext cx="395536" cy="504056"/>
          </a:xfrm>
          <a:prstGeom prst="rect">
            <a:avLst/>
          </a:prstGeom>
          <a:gradFill>
            <a:gsLst>
              <a:gs pos="0">
                <a:srgbClr val="97B4E4">
                  <a:alpha val="13725"/>
                </a:srgbClr>
              </a:gs>
              <a:gs pos="100000">
                <a:srgbClr val="E0E8F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" type="body"/>
          </p:nvPr>
        </p:nvSpPr>
        <p:spPr>
          <a:xfrm>
            <a:off x="457200" y="2331950"/>
            <a:ext cx="8229600" cy="27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-"/>
            </a:pPr>
            <a:r>
              <a:rPr lang="pl-PL" sz="1800">
                <a:solidFill>
                  <a:srgbClr val="444444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tylko jedna procedura testowa dla wielu wartości danych testowych</a:t>
            </a:r>
            <a:endParaRPr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-"/>
            </a:pPr>
            <a:r>
              <a:rPr lang="pl-PL" sz="1800">
                <a:solidFill>
                  <a:srgbClr val="444444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zmiana wartości danych wejściowych nie ma wpływu na strukturę skryptów testowych</a:t>
            </a:r>
            <a:endParaRPr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-"/>
            </a:pPr>
            <a:r>
              <a:rPr lang="pl-PL" sz="1800">
                <a:solidFill>
                  <a:srgbClr val="444444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metoda Built-In - niezaliczenie jednego lub kilku testów nie powoduje przerwania wykonywania skryptu</a:t>
            </a:r>
            <a:endParaRPr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highlight>
                <a:schemeClr val="lt1"/>
              </a:highlight>
              <a:uFill>
                <a:noFill/>
              </a:uFill>
              <a:latin typeface="Trebuchet MS"/>
              <a:ea typeface="Trebuchet MS"/>
              <a:cs typeface="Trebuchet MS"/>
              <a:sym typeface="Trebuchet MS"/>
              <a:hlinkClick r:id="rId3"/>
            </a:endParaRPr>
          </a:p>
          <a:p>
            <a:pPr indent="0" lvl="0" marL="0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8" name="Shape 428"/>
          <p:cNvSpPr txBox="1"/>
          <p:nvPr/>
        </p:nvSpPr>
        <p:spPr>
          <a:xfrm>
            <a:off x="24750" y="11017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>
                <a:solidFill>
                  <a:srgbClr val="444444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Data-driven testing (testowanie sterowane danymi)</a:t>
            </a:r>
            <a:endParaRPr b="1"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l-PL" sz="1800">
                <a:solidFill>
                  <a:srgbClr val="00B050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Zalety</a:t>
            </a:r>
            <a:endParaRPr b="1"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0" y="1418850"/>
            <a:ext cx="9144000" cy="7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-PL" sz="1800">
                <a:solidFill>
                  <a:srgbClr val="444444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Data-driven testing (testowanie sterowane danymi)</a:t>
            </a:r>
            <a:endParaRPr b="1"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-PL" sz="1800">
                <a:solidFill>
                  <a:srgbClr val="00B050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Zalety</a:t>
            </a:r>
            <a:endParaRPr b="1"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342025" y="21970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-"/>
            </a:pPr>
            <a:r>
              <a:rPr lang="pl-PL" sz="1800">
                <a:solidFill>
                  <a:srgbClr val="444444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możliwość ustawienia warunków początkowych oraz końcowych testu - przykładowo otwarcie/zamknięcie przeglądarki tylko na początku/końcu uruchomienia skryptu - skraca się czas trwania testów</a:t>
            </a:r>
            <a:endParaRPr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-"/>
            </a:pPr>
            <a:r>
              <a:rPr lang="pl-PL" sz="1800">
                <a:solidFill>
                  <a:srgbClr val="444444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przy niewielkiej ilości różnych danych wejściowych nie jest konieczna znajomość języka programowania - dane mogą być wpisane w plikach typu robot</a:t>
            </a:r>
            <a:endParaRPr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" type="body"/>
          </p:nvPr>
        </p:nvSpPr>
        <p:spPr>
          <a:xfrm>
            <a:off x="457200" y="2445700"/>
            <a:ext cx="8229600" cy="32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-"/>
            </a:pPr>
            <a:r>
              <a:rPr lang="pl-PL" sz="1800">
                <a:solidFill>
                  <a:srgbClr val="444444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automatyzacja nie musi służyć tylko do testowania - jeśli istnieje taka potrzeba, mamy możliwość w krótkim czasie np. zarejestrować dużą ilość użytkowników w systemie</a:t>
            </a:r>
            <a:endParaRPr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-"/>
            </a:pPr>
            <a:r>
              <a:rPr lang="pl-PL" sz="1800">
                <a:solidFill>
                  <a:srgbClr val="444444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dane testowe mogą być generowane z innych systemów i używane do testów (np. PESEL, NIP, nr. kont)</a:t>
            </a:r>
            <a:endParaRPr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0" name="Shape 440"/>
          <p:cNvSpPr txBox="1"/>
          <p:nvPr/>
        </p:nvSpPr>
        <p:spPr>
          <a:xfrm>
            <a:off x="0" y="1259925"/>
            <a:ext cx="91440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>
                <a:solidFill>
                  <a:srgbClr val="444444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Data-driven testing (testowanie sterowane danymi)</a:t>
            </a:r>
            <a:endParaRPr b="1"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>
                <a:solidFill>
                  <a:srgbClr val="00B050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Zalety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" type="body"/>
          </p:nvPr>
        </p:nvSpPr>
        <p:spPr>
          <a:xfrm>
            <a:off x="457200" y="2076825"/>
            <a:ext cx="8229600" cy="3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-"/>
            </a:pPr>
            <a:r>
              <a:rPr lang="pl-PL" sz="1800">
                <a:solidFill>
                  <a:srgbClr val="444444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najtrudniejsze w implementacji</a:t>
            </a:r>
            <a:endParaRPr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-"/>
            </a:pPr>
            <a:r>
              <a:rPr lang="pl-PL" sz="1800">
                <a:solidFill>
                  <a:srgbClr val="444444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przy dużej ilości wartości danych wejściowych może być wymagana chociaż podstawowa znajomość języka programowania (Python, Java) - np. aby obsłużyć plik zawierający dane wejściowe</a:t>
            </a:r>
            <a:endParaRPr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-"/>
            </a:pPr>
            <a:r>
              <a:rPr lang="pl-PL" sz="1800">
                <a:solidFill>
                  <a:srgbClr val="444444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nie nadaje się do testowania stron, gdzie wybór trzeba potwierdzić kliknięciem, które w kodzie strony oznacza za każdym razem kliknięcie w inne miejsce -&gt; podaj miejsce wyjazdu na wakacje</a:t>
            </a:r>
            <a:endParaRPr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0" y="1259925"/>
            <a:ext cx="91440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>
                <a:solidFill>
                  <a:srgbClr val="444444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Data-driven testing (testowanie sterowane danymi)</a:t>
            </a:r>
            <a:endParaRPr b="1" sz="1800">
              <a:solidFill>
                <a:srgbClr val="444444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>
                <a:solidFill>
                  <a:srgbClr val="FF0000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Wady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x="0" y="1101725"/>
            <a:ext cx="9144000" cy="7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>
                <a:latin typeface="Trebuchet MS"/>
                <a:ea typeface="Trebuchet MS"/>
                <a:cs typeface="Trebuchet MS"/>
                <a:sym typeface="Trebuchet MS"/>
              </a:rPr>
              <a:t>Podsumowanie pracy z narzędziem Robot Framework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457200" y="1802425"/>
            <a:ext cx="8229600" cy="267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Najtrudniejszy pierwszy krok…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Przyjazny framework dla początkujących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Składnia podobna do naturalnego języka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Czytelne wyniki testów, również przydatne przy tworzeniu testów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Darmowe oprogramowanie - ułatwienie dalszej nauki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-"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Satysfakcja z samodzielnej pracy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idx="1" type="body"/>
          </p:nvPr>
        </p:nvSpPr>
        <p:spPr>
          <a:xfrm>
            <a:off x="457200" y="1600200"/>
            <a:ext cx="8229600" cy="38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pl-PL" sz="4800"/>
              <a:t>Dziękujemy za uwagę!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0" y="928600"/>
            <a:ext cx="9144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Report</a:t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1556792"/>
            <a:ext cx="7200800" cy="477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0" y="977208"/>
            <a:ext cx="91440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None/>
            </a:pPr>
            <a:r>
              <a:rPr b="1" i="0" lang="pl-PL" sz="1800" u="none" cap="none" strike="noStrike">
                <a:solidFill>
                  <a:srgbClr val="000000"/>
                </a:solidFill>
              </a:rPr>
              <a:t>Log</a:t>
            </a:r>
            <a:endParaRPr b="1" i="0" sz="1800" u="none" cap="none" strike="noStrike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825" y="1616950"/>
            <a:ext cx="8428925" cy="45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0" y="1124744"/>
            <a:ext cx="91440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Trebuchet MS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Założenia wstępne</a:t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95536" y="1700808"/>
            <a:ext cx="8363272" cy="4536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l-PL" sz="18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Testowana aplikacja:</a:t>
            </a: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pl-PL" sz="18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www.itaka.pl</a:t>
            </a:r>
            <a:endParaRPr b="0" i="0" sz="1800" u="sng" cap="none" strike="noStrike">
              <a:solidFill>
                <a:schemeClr val="hlink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3813" lvl="0" marL="82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l-PL" sz="18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Narzędzia:</a:t>
            </a:r>
            <a:r>
              <a:rPr b="1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Robot Framework i zainstalowana dla niego biblioteka Selenium2Library oraz Python 3 (testowanie aplikacji web)</a:t>
            </a:r>
            <a:endParaRPr/>
          </a:p>
          <a:p>
            <a:pPr indent="-23813" lvl="0" marL="82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l-PL" sz="18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Obsługa narzędzi: </a:t>
            </a: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Pycharm, Notepad++</a:t>
            </a:r>
            <a:endParaRPr/>
          </a:p>
          <a:p>
            <a:pPr indent="-23813" lvl="0" marL="82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l-PL" sz="18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Narzędzia dodatkowe (przydatne):</a:t>
            </a:r>
            <a:endParaRPr b="1" i="0" sz="1800" u="sng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14300" lvl="0" marL="8255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rozszerzenie do Firefox: x-Pathfinder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14300" lvl="0" marL="82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b="0"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Icecream Screen Recorder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4572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05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0" y="3429000"/>
            <a:ext cx="395536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0" y="3429000"/>
            <a:ext cx="395536" cy="504056"/>
          </a:xfrm>
          <a:prstGeom prst="rect">
            <a:avLst/>
          </a:prstGeom>
          <a:noFill/>
          <a:ln cap="flat" cmpd="sng" w="25400">
            <a:solidFill>
              <a:srgbClr val="97B4E4">
                <a:alpha val="1333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0" y="3429000"/>
            <a:ext cx="395536" cy="504056"/>
          </a:xfrm>
          <a:prstGeom prst="rect">
            <a:avLst/>
          </a:prstGeom>
          <a:gradFill>
            <a:gsLst>
              <a:gs pos="0">
                <a:srgbClr val="97B4E4">
                  <a:alpha val="13333"/>
                </a:srgbClr>
              </a:gs>
              <a:gs pos="100000">
                <a:srgbClr val="E0E8F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8748464" y="3429000"/>
            <a:ext cx="395536" cy="504056"/>
          </a:xfrm>
          <a:prstGeom prst="rect">
            <a:avLst/>
          </a:prstGeom>
          <a:gradFill>
            <a:gsLst>
              <a:gs pos="0">
                <a:srgbClr val="97B4E4">
                  <a:alpha val="13333"/>
                </a:srgbClr>
              </a:gs>
              <a:gs pos="100000">
                <a:srgbClr val="E0E8F4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8104" y="3356992"/>
            <a:ext cx="2322190" cy="2575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0" y="1199825"/>
            <a:ext cx="91440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</a:rPr>
              <a:t>Przypadki testowe</a:t>
            </a:r>
            <a:endParaRPr b="1" i="0" sz="1800" u="none" cap="none" strike="noStrike">
              <a:solidFill>
                <a:schemeClr val="dk1"/>
              </a:solidFill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457200" y="2123650"/>
            <a:ext cx="8453100" cy="4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★"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TC01   Rejestracja użytkownika z podaniem poprawnych danych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★"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TC02   Rejestracja użytkownika bez podania adresu e-mail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0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★"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TC03   Rejestracja użytkownika z wykorzystaniem e-maila  istniejącego w               bazie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★"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TC04   Logowanie użytkownika z podaniem poprawnych danych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★"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TC05   Logowanie użytkownika z podaniem niepoprawnego loginu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★"/>
            </a:pPr>
            <a:r>
              <a:rPr lang="pl-PL" sz="1800">
                <a:latin typeface="Trebuchet MS"/>
                <a:ea typeface="Trebuchet MS"/>
                <a:cs typeface="Trebuchet MS"/>
                <a:sym typeface="Trebuchet MS"/>
              </a:rPr>
              <a:t>TC06   Logowanie użytkownika z podaniem błędnego hasła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0" y="1213525"/>
            <a:ext cx="91440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</a:pPr>
            <a:r>
              <a:rPr b="1" i="0" lang="pl-PL" sz="1800" u="none" cap="none" strike="noStrike">
                <a:solidFill>
                  <a:schemeClr val="dk1"/>
                </a:solidFill>
              </a:rPr>
              <a:t>Przypadki testowe</a:t>
            </a:r>
            <a:endParaRPr b="1" i="0" sz="1800" u="none" cap="none" strike="noStrike">
              <a:solidFill>
                <a:schemeClr val="dk1"/>
              </a:solidFill>
            </a:endParaRPr>
          </a:p>
        </p:txBody>
      </p:sp>
      <p:sp>
        <p:nvSpPr>
          <p:cNvPr id="230" name="Shape 230"/>
          <p:cNvSpPr txBox="1"/>
          <p:nvPr/>
        </p:nvSpPr>
        <p:spPr>
          <a:xfrm>
            <a:off x="467544" y="2123656"/>
            <a:ext cx="8229600" cy="3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★"/>
            </a:pPr>
            <a:r>
              <a:rPr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TC07   Logowanie użytkownika bez podania maila i hasła</a:t>
            </a:r>
            <a:endParaRPr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★"/>
            </a:pPr>
            <a:r>
              <a:rPr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TC08   Logowanie użytkownika bez podania hasła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★"/>
            </a:pPr>
            <a:r>
              <a:rPr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TC09   Logowanie użytkownika bez podania loginu</a:t>
            </a:r>
            <a:endParaRPr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★"/>
            </a:pPr>
            <a:r>
              <a:rPr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TC10   Dodanie wycieczki last minute do Grecji/Turcji do ulubionych</a:t>
            </a:r>
            <a:endParaRPr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Trebuchet MS"/>
              <a:buChar char="★"/>
            </a:pPr>
            <a:r>
              <a:rPr i="0" lang="pl-PL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TC11    Wyszukiwanie wycieczki ze strony głównej</a:t>
            </a:r>
            <a:endParaRPr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